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61" r:id="rId3"/>
    <p:sldId id="257" r:id="rId4"/>
    <p:sldId id="263" r:id="rId5"/>
    <p:sldId id="264" r:id="rId6"/>
    <p:sldId id="275" r:id="rId7"/>
    <p:sldId id="265" r:id="rId8"/>
    <p:sldId id="267" r:id="rId9"/>
    <p:sldId id="271" r:id="rId10"/>
    <p:sldId id="308" r:id="rId11"/>
    <p:sldId id="276" r:id="rId12"/>
    <p:sldId id="303" r:id="rId13"/>
    <p:sldId id="304" r:id="rId14"/>
    <p:sldId id="305" r:id="rId15"/>
    <p:sldId id="277" r:id="rId16"/>
    <p:sldId id="295" r:id="rId17"/>
    <p:sldId id="307" r:id="rId18"/>
    <p:sldId id="279" r:id="rId19"/>
    <p:sldId id="300" r:id="rId20"/>
    <p:sldId id="309" r:id="rId21"/>
    <p:sldId id="266" r:id="rId22"/>
    <p:sldId id="280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03"/>
    <p:restoredTop sz="84588"/>
  </p:normalViewPr>
  <p:slideViewPr>
    <p:cSldViewPr snapToGrid="0" snapToObjects="1">
      <p:cViewPr>
        <p:scale>
          <a:sx n="82" d="100"/>
          <a:sy n="82" d="100"/>
        </p:scale>
        <p:origin x="1416" y="1008"/>
      </p:cViewPr>
      <p:guideLst>
        <p:guide orient="horz" pos="2160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commentAuthors" Target="commentAuthors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124919167713"/>
          <c:y val="0.065307999680834"/>
          <c:w val="0.810110185502174"/>
          <c:h val="0.682480027469793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Standalone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172.0</c:v>
                </c:pt>
                <c:pt idx="1">
                  <c:v>87.0</c:v>
                </c:pt>
                <c:pt idx="2">
                  <c:v>46.0</c:v>
                </c:pt>
                <c:pt idx="3">
                  <c:v>28.0</c:v>
                </c:pt>
                <c:pt idx="4">
                  <c:v>25.0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Pseudo-distributed</c:v>
                </c:pt>
              </c:strCache>
            </c:strRef>
          </c:tx>
          <c:spPr>
            <a:ln w="38100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199.0</c:v>
                </c:pt>
                <c:pt idx="1">
                  <c:v>112.0</c:v>
                </c:pt>
                <c:pt idx="2">
                  <c:v>89.0</c:v>
                </c:pt>
                <c:pt idx="3">
                  <c:v>54.0</c:v>
                </c:pt>
                <c:pt idx="4">
                  <c:v>71.0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903003520"/>
        <c:axId val="-1313936432"/>
      </c:lineChart>
      <c:catAx>
        <c:axId val="-190300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313936432"/>
        <c:crosses val="autoZero"/>
        <c:auto val="1"/>
        <c:lblAlgn val="ctr"/>
        <c:lblOffset val="100"/>
        <c:noMultiLvlLbl val="0"/>
      </c:catAx>
      <c:valAx>
        <c:axId val="-1313936432"/>
        <c:scaling>
          <c:orientation val="minMax"/>
          <c:max val="2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03003520"/>
        <c:crosses val="autoZero"/>
        <c:crossBetween val="between"/>
        <c:majorUnit val="5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907615785090106"/>
          <c:w val="0.999130434782609"/>
          <c:h val="0.08858888877931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28747024"/>
        <c:axId val="-1961094576"/>
      </c:lineChart>
      <c:catAx>
        <c:axId val="1928747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961094576"/>
        <c:crosses val="autoZero"/>
        <c:auto val="1"/>
        <c:lblAlgn val="ctr"/>
        <c:lblOffset val="100"/>
        <c:noMultiLvlLbl val="0"/>
      </c:catAx>
      <c:valAx>
        <c:axId val="-1961094576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874702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445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ckoverflow.com/questions/8464048/out-of-memory-error-in-hadoop/13412617#13412617" TargetMode="External"/><Relationship Id="rId3" Type="http://schemas.openxmlformats.org/officeDocument/2006/relationships/hyperlink" Target="http://stackoverflow.com/questions/15609909/error-java-heap-spac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stackoverflow.com/questions/19490723/detailed-dataflow-in-hadoops-mapreduce" TargetMode="External"/><Relationship Id="rId3" Type="http://schemas.openxmlformats.org/officeDocument/2006/relationships/hyperlink" Target="http://stackoverflow.com/questions/12831076/oom-exception-in-hadoop-reduce-child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cs.cmu.edu/~lezhao/TA/2010/HW2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819488"/>
            <a:ext cx="3827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Professor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Member:	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Park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42883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r>
              <a:rPr lang="en-US" i="1" dirty="0" smtClean="0">
                <a:solidFill>
                  <a:schemeClr val="accent5"/>
                </a:solidFill>
              </a:rPr>
              <a:t>………..  done</a:t>
            </a: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r>
              <a:rPr lang="en-US" dirty="0" smtClean="0">
                <a:solidFill>
                  <a:schemeClr val="accent5"/>
                </a:solidFill>
              </a:rPr>
              <a:t>..</a:t>
            </a:r>
            <a:r>
              <a:rPr lang="en-US" i="1" dirty="0" smtClean="0">
                <a:solidFill>
                  <a:schemeClr val="accent5"/>
                </a:solidFill>
              </a:rPr>
              <a:t>……………………  done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</a:p>
          <a:p>
            <a:r>
              <a:rPr lang="en-US" dirty="0" smtClean="0"/>
              <a:t>Develop </a:t>
            </a:r>
            <a:r>
              <a:rPr lang="en-US" dirty="0"/>
              <a:t>solutions for such OOM </a:t>
            </a:r>
            <a:r>
              <a:rPr lang="en-US" dirty="0" smtClean="0"/>
              <a:t>cases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Three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Configuration which </a:t>
            </a:r>
            <a:r>
              <a:rPr lang="en-US" sz="2200" dirty="0" smtClean="0"/>
              <a:t>causes</a:t>
            </a:r>
            <a:r>
              <a:rPr lang="en-US" sz="2200" dirty="0" smtClean="0"/>
              <a:t> </a:t>
            </a:r>
            <a:r>
              <a:rPr lang="en-US" sz="2200" dirty="0" smtClean="0"/>
              <a:t>poor performance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</a:t>
            </a:r>
            <a:r>
              <a:rPr lang="en-US" sz="2200" dirty="0" smtClean="0"/>
              <a:t>Temporary </a:t>
            </a:r>
            <a:r>
              <a:rPr lang="en-US" sz="2200" dirty="0"/>
              <a:t>data </a:t>
            </a:r>
            <a:r>
              <a:rPr lang="en-US" sz="2200" dirty="0" smtClean="0"/>
              <a:t>structure grows too large</a:t>
            </a:r>
            <a:br>
              <a:rPr lang="en-US" sz="2200" dirty="0" smtClean="0"/>
            </a:br>
            <a:endParaRPr lang="en-US" sz="22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Hot Keys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ko-KR" altLang="en-US" dirty="0" smtClean="0">
                <a:solidFill>
                  <a:schemeClr val="accent5"/>
                </a:solidFill>
              </a:rPr>
              <a:t> </a:t>
            </a:r>
            <a:r>
              <a:rPr lang="en-US" altLang="ko-KR" sz="2200" dirty="0"/>
              <a:t>S</a:t>
            </a:r>
            <a:r>
              <a:rPr lang="en-US" sz="2200" dirty="0" smtClean="0"/>
              <a:t>ome keys</a:t>
            </a:r>
            <a:r>
              <a:rPr lang="ko-KR" altLang="en-US" sz="2200" dirty="0" smtClean="0"/>
              <a:t> </a:t>
            </a:r>
            <a:r>
              <a:rPr lang="en-US" sz="2200" dirty="0" smtClean="0"/>
              <a:t>have a large number </a:t>
            </a:r>
            <a:r>
              <a:rPr lang="en-US" sz="2200" dirty="0"/>
              <a:t>of associated </a:t>
            </a:r>
            <a:r>
              <a:rPr lang="en-US" sz="2200" dirty="0" smtClean="0"/>
              <a:t>values</a:t>
            </a: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Inappropriate </a:t>
            </a:r>
            <a:r>
              <a:rPr lang="en-US" dirty="0" smtClean="0">
                <a:solidFill>
                  <a:schemeClr val="accent5"/>
                </a:solidFill>
              </a:rPr>
              <a:t>Configuration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323726"/>
              </p:ext>
            </p:extLst>
          </p:nvPr>
        </p:nvGraphicFramePr>
        <p:xfrm>
          <a:off x="628650" y="1789645"/>
          <a:ext cx="7886700" cy="3945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2455524"/>
                <a:gridCol w="2402226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Asked 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Question 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Question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Solution</a:t>
                      </a:r>
                      <a:endParaRPr lang="en-US" dirty="0" smtClean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</a:t>
                      </a: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11 '11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12:42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 of Memory Error in Hadoop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am getting the following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Exeception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java.lang.OutOfMemoryError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Java heap space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Assign more memory by editing the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mapred-site.xml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775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 25 '13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7:43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Error: Java heap space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log, I am getting the error as: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Status : FAILED Error: Java heap space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 shall try to increase that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heap size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export HADOOP_OPTS="-Xmx4096M”.</a:t>
                      </a:r>
                      <a:r>
                        <a:rPr lang="en-US" sz="1800" b="0" i="1" kern="1200" baseline="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mapred.child.java.opts</a:t>
                      </a:r>
                      <a:r>
                        <a:rPr 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‘Xmx4096m’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8650" y="5734675"/>
            <a:ext cx="7179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42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: </a:t>
            </a:r>
            <a:r>
              <a:rPr lang="en-US" sz="1200" dirty="0">
                <a:hlinkClick r:id="rId2"/>
              </a:rPr>
              <a:t>http://</a:t>
            </a:r>
            <a:r>
              <a:rPr lang="en-US" sz="1200" dirty="0" smtClean="0">
                <a:hlinkClick r:id="rId2"/>
              </a:rPr>
              <a:t>stackoverflow.com/questions/8464048/out-of-memory-error-in-hadoop/13412617#13412617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latin typeface="arial" charset="0"/>
              </a:rPr>
              <a:t> </a:t>
            </a:r>
          </a:p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48: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 </a:t>
            </a:r>
            <a:r>
              <a:rPr lang="en-US" sz="1200" dirty="0">
                <a:hlinkClick r:id="rId3"/>
              </a:rPr>
              <a:t>http://</a:t>
            </a:r>
            <a:r>
              <a:rPr lang="en-US" sz="1200" dirty="0" smtClean="0">
                <a:hlinkClick r:id="rId3"/>
              </a:rPr>
              <a:t>stackoverflow.com/questions/15609909/error-java-heap-space</a:t>
            </a:r>
            <a:r>
              <a:rPr lang="ko-KR" altLang="en-US" sz="1200" dirty="0" smtClean="0"/>
              <a:t>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54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Large Intermediate Results</a:t>
            </a:r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403228"/>
              </p:ext>
            </p:extLst>
          </p:nvPr>
        </p:nvGraphicFramePr>
        <p:xfrm>
          <a:off x="628650" y="1789645"/>
          <a:ext cx="7886700" cy="41539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2455524"/>
                <a:gridCol w="2402226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Asked 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Question 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Question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Solution</a:t>
                      </a:r>
                      <a:endParaRPr lang="en-US" dirty="0" smtClean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Oct 21 '13 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9:28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Detailed dataflow in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hadoop's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mapreduce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map slots with 900MB heap and 2 reduce slots with 3GB heap.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io.sort.mb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500 MB</a:t>
                      </a:r>
                    </a:p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job crashed due to 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 of Disk Space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using more than available 3TB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solution for me could be to change the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mapred.local.dir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an external storage.</a:t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DFS will have plenty of room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do the rest of the job.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50219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21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Oct 11 '12 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1:52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OOM exception in Hadoop Reduce child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tried to increase the value of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mapred.reduce.child.java.opts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1024M but that doesn't help.</a:t>
                      </a:r>
                      <a:endParaRPr lang="en-US" sz="1800" b="0" i="1" kern="1200" dirty="0" smtClean="0">
                        <a:solidFill>
                          <a:schemeClr val="accent5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You'll need to look into a custom output format so you don't accumulate the values in memory.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28650" y="5943600"/>
            <a:ext cx="7179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#15: </a:t>
            </a:r>
            <a:r>
              <a:rPr lang="en-US" sz="1200" dirty="0" smtClean="0">
                <a:latin typeface="arial" charset="0"/>
                <a:hlinkClick r:id="rId2"/>
              </a:rPr>
              <a:t>http</a:t>
            </a:r>
            <a:r>
              <a:rPr lang="en-US" sz="1200" dirty="0">
                <a:latin typeface="arial" charset="0"/>
                <a:hlinkClick r:id="rId2"/>
              </a:rPr>
              <a:t>://</a:t>
            </a:r>
            <a:r>
              <a:rPr lang="en-US" sz="1200" dirty="0" smtClean="0">
                <a:latin typeface="arial" charset="0"/>
                <a:hlinkClick r:id="rId2"/>
              </a:rPr>
              <a:t>stackoverflow.com/questions/19490723/detailed-dataflow-in-hadoops-mapreduce</a:t>
            </a:r>
            <a:r>
              <a:rPr lang="en-US" sz="1200" dirty="0" smtClean="0">
                <a:latin typeface="arial" charset="0"/>
              </a:rPr>
              <a:t> </a:t>
            </a:r>
          </a:p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21: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 </a:t>
            </a:r>
            <a:r>
              <a:rPr lang="en-US" sz="1200" u="sng" dirty="0">
                <a:hlinkClick r:id="rId3"/>
              </a:rPr>
              <a:t>http://</a:t>
            </a:r>
            <a:r>
              <a:rPr lang="en-US" sz="1200" u="sng" dirty="0" smtClean="0">
                <a:hlinkClick r:id="rId3"/>
              </a:rPr>
              <a:t>stackoverflow.com/questions/12831076/oom-exception-in-hadoop-reduce-child</a:t>
            </a:r>
            <a:r>
              <a:rPr lang="ko-KR" altLang="en-US" sz="1200" u="sng" dirty="0" smtClean="0"/>
              <a:t>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29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Hot Keys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2480751"/>
              </p:ext>
            </p:extLst>
          </p:nvPr>
        </p:nvGraphicFramePr>
        <p:xfrm>
          <a:off x="628650" y="1789645"/>
          <a:ext cx="7886700" cy="30852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4857750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</a:t>
                      </a: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11 '11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12:42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Sharded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Positional Indexer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For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frequent terms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such as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"the"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the reducer output record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 exceed the memory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 of the JVM,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 keeps the whole record (in this case the whole postings list for "the") in memory before sending it to disk. </a:t>
                      </a:r>
                    </a:p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One way to avoid such error is to partition these large postings into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manageable sized chunks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and output several records for the same key (the word "the").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8650" y="4874898"/>
            <a:ext cx="7179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#27: </a:t>
            </a:r>
            <a:r>
              <a:rPr lang="en-US" sz="1200" u="sng" dirty="0">
                <a:hlinkClick r:id="rId2"/>
              </a:rPr>
              <a:t>http://www.cs.cmu.edu/~lezhao/TA/2010/HW2</a:t>
            </a:r>
            <a:r>
              <a:rPr lang="en-US" sz="1200" u="sng" dirty="0" smtClean="0">
                <a:hlinkClick r:id="rId2"/>
              </a:rPr>
              <a:t>/</a:t>
            </a:r>
            <a:r>
              <a:rPr lang="en-US" sz="1200" u="sng" dirty="0" smtClean="0"/>
              <a:t> </a:t>
            </a:r>
            <a:endParaRPr lang="en-US" sz="120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93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test </a:t>
            </a:r>
            <a:r>
              <a:rPr lang="en-US" dirty="0" smtClean="0">
                <a:solidFill>
                  <a:schemeClr val="accent5"/>
                </a:solidFill>
              </a:rPr>
              <a:t>environments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Single node </a:t>
            </a:r>
            <a:r>
              <a:rPr lang="en-US" dirty="0" smtClean="0"/>
              <a:t>Operation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12’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average users’ age based on </a:t>
            </a:r>
            <a:r>
              <a:rPr lang="en-US" sz="2300" dirty="0" smtClean="0"/>
              <a:t>countries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1 Mapper &amp; 1 Reducer </a:t>
            </a:r>
            <a:r>
              <a:rPr lang="en-US" sz="2000" dirty="0" smtClean="0"/>
              <a:t>for </a:t>
            </a:r>
            <a:r>
              <a:rPr lang="en-US" sz="2000" dirty="0"/>
              <a:t>Standalone </a:t>
            </a:r>
            <a:r>
              <a:rPr lang="en-US" sz="2000" dirty="0" smtClean="0"/>
              <a:t>mode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2</a:t>
            </a:r>
            <a:r>
              <a:rPr lang="en-US" sz="2000" dirty="0" smtClean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chemeClr val="accent5"/>
                </a:solidFill>
              </a:rPr>
              <a:t>Mapper &amp; </a:t>
            </a:r>
            <a:r>
              <a:rPr lang="en-US" sz="2000" dirty="0" smtClean="0">
                <a:solidFill>
                  <a:schemeClr val="accent5"/>
                </a:solidFill>
              </a:rPr>
              <a:t>2 </a:t>
            </a:r>
            <a:r>
              <a:rPr lang="en-US" sz="2000" dirty="0">
                <a:solidFill>
                  <a:schemeClr val="accent5"/>
                </a:solidFill>
              </a:rPr>
              <a:t>Reducer </a:t>
            </a:r>
            <a:r>
              <a:rPr lang="en-US" sz="2000" dirty="0"/>
              <a:t>for </a:t>
            </a:r>
            <a:r>
              <a:rPr lang="en-US" sz="2000" dirty="0" smtClean="0"/>
              <a:t>Pseudo-distributed mode</a:t>
            </a:r>
            <a:endParaRPr lang="en-US" sz="2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63729"/>
              </p:ext>
            </p:extLst>
          </p:nvPr>
        </p:nvGraphicFramePr>
        <p:xfrm>
          <a:off x="719590" y="2953568"/>
          <a:ext cx="3474999" cy="3160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1248937"/>
                <a:gridCol w="1527717"/>
              </a:tblGrid>
              <a:tr h="47854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20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Running </a:t>
                      </a:r>
                      <a:r>
                        <a:rPr lang="en-US" sz="2000" dirty="0" smtClean="0"/>
                        <a:t>time(s</a:t>
                      </a:r>
                      <a:r>
                        <a:rPr lang="en-US" sz="2000" dirty="0" smtClean="0"/>
                        <a:t>)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5197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Stand</a:t>
                      </a:r>
                      <a:br>
                        <a:rPr lang="en-US" sz="2000" b="1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alone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Pseudo</a:t>
                      </a:r>
                      <a:br>
                        <a:rPr lang="en-US" sz="2000" b="1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distributed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172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199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87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112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46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89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28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54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25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71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338192594"/>
              </p:ext>
            </p:extLst>
          </p:nvPr>
        </p:nvGraphicFramePr>
        <p:xfrm>
          <a:off x="4381500" y="2896915"/>
          <a:ext cx="4133850" cy="3346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288344" y="5388479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31033" y="2623397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time(s)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Fully-distributed</a:t>
            </a:r>
            <a:r>
              <a:rPr lang="en-US" dirty="0" smtClean="0"/>
              <a:t> Operation test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21450"/>
              </p:ext>
            </p:extLst>
          </p:nvPr>
        </p:nvGraphicFramePr>
        <p:xfrm>
          <a:off x="1013969" y="4715851"/>
          <a:ext cx="7116061" cy="13319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1126390"/>
                <a:gridCol w="1126390"/>
                <a:gridCol w="1126390"/>
                <a:gridCol w="112639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Running</a:t>
                      </a:r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time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6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375s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442s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548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12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313s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296s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350s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557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808217741"/>
              </p:ext>
            </p:extLst>
          </p:nvPr>
        </p:nvGraphicFramePr>
        <p:xfrm>
          <a:off x="972860" y="2072442"/>
          <a:ext cx="7226450" cy="2605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7807487" y="3849027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5844" y="2132196"/>
            <a:ext cx="10118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endParaRPr lang="en-US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</a:p>
          <a:p>
            <a:r>
              <a:rPr lang="en-US" dirty="0" smtClean="0"/>
              <a:t>Develop solutions for such OOM cases</a:t>
            </a:r>
          </a:p>
        </p:txBody>
      </p:sp>
    </p:spTree>
    <p:extLst>
      <p:ext uri="{BB962C8B-B14F-4D97-AF65-F5344CB8AC3E}">
        <p14:creationId xmlns:p14="http://schemas.microsoft.com/office/powerpoint/2010/main" val="110493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to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Objectives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Future work</a:t>
            </a: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</a:t>
            </a:r>
            <a:r>
              <a:rPr lang="en-US" sz="2400" dirty="0" smtClean="0"/>
              <a:t>analyze</a:t>
            </a:r>
            <a:r>
              <a:rPr lang="en-US" sz="2400" dirty="0" smtClean="0"/>
              <a:t> </a:t>
            </a:r>
            <a:r>
              <a:rPr lang="en-US" sz="2400" dirty="0" smtClean="0"/>
              <a:t>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</a:t>
            </a:r>
            <a:r>
              <a:rPr lang="en-US" sz="2400" dirty="0" smtClean="0"/>
              <a:t> </a:t>
            </a:r>
            <a:r>
              <a:rPr lang="en-US" sz="2400" dirty="0" smtClean="0"/>
              <a:t>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"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931" y="1933046"/>
            <a:ext cx="29172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5"/>
                </a:solidFill>
              </a:rPr>
              <a:t>Mapper</a:t>
            </a:r>
            <a:r>
              <a:rPr lang="en-US" i="1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takes</a:t>
            </a:r>
            <a:r>
              <a:rPr lang="en-US" dirty="0" smtClean="0"/>
              <a:t> </a:t>
            </a:r>
            <a:r>
              <a:rPr lang="en-US" dirty="0"/>
              <a:t>an input </a:t>
            </a:r>
            <a:endParaRPr lang="en-US" dirty="0" smtClean="0"/>
          </a:p>
          <a:p>
            <a:pPr algn="r"/>
            <a:r>
              <a:rPr lang="en-US" dirty="0" smtClean="0"/>
              <a:t>and </a:t>
            </a:r>
            <a:r>
              <a:rPr lang="en-US" dirty="0" smtClean="0">
                <a:solidFill>
                  <a:schemeClr val="accent5"/>
                </a:solidFill>
              </a:rPr>
              <a:t>produces</a:t>
            </a:r>
            <a:r>
              <a:rPr lang="en-US" dirty="0" smtClean="0"/>
              <a:t> a </a:t>
            </a:r>
            <a:r>
              <a:rPr lang="en-US" dirty="0"/>
              <a:t>set of </a:t>
            </a:r>
            <a:endParaRPr lang="en-US" dirty="0" smtClean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intermediate </a:t>
            </a:r>
            <a:r>
              <a:rPr lang="en-US" dirty="0">
                <a:solidFill>
                  <a:schemeClr val="accent5"/>
                </a:solidFill>
              </a:rPr>
              <a:t>key/value </a:t>
            </a:r>
            <a:r>
              <a:rPr lang="en-US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15354" y="1933046"/>
            <a:ext cx="3211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Reducer </a:t>
            </a:r>
            <a:r>
              <a:rPr lang="en-US" dirty="0" smtClean="0">
                <a:solidFill>
                  <a:schemeClr val="accent5"/>
                </a:solidFill>
              </a:rPr>
              <a:t>merges </a:t>
            </a:r>
            <a:r>
              <a:rPr lang="en-US" dirty="0"/>
              <a:t>together these </a:t>
            </a:r>
            <a:endParaRPr lang="en-US" dirty="0" smtClean="0"/>
          </a:p>
          <a:p>
            <a:r>
              <a:rPr lang="en-US" dirty="0" smtClean="0"/>
              <a:t>Intermediate values associated </a:t>
            </a:r>
          </a:p>
          <a:p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>
                <a:solidFill>
                  <a:schemeClr val="accent5"/>
                </a:solidFill>
              </a:rPr>
              <a:t>same intermediate 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sentence is </a:t>
            </a:r>
            <a:r>
              <a:rPr lang="en-US" sz="2100" i="1" dirty="0" err="1" smtClean="0"/>
              <a:t>splited</a:t>
            </a:r>
            <a:endParaRPr lang="en-US" sz="2100" i="1" dirty="0" smtClean="0"/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2" t="25255" r="8897" b="32141"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Limitation</a:t>
            </a:r>
            <a:r>
              <a:rPr lang="en-US" dirty="0"/>
              <a:t> </a:t>
            </a:r>
            <a:r>
              <a:rPr lang="en-US" dirty="0" smtClean="0"/>
              <a:t>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518518" y="1638327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6109</TotalTime>
  <Words>1291</Words>
  <Application>Microsoft Macintosh PowerPoint</Application>
  <PresentationFormat>On-screen Show (4:3)</PresentationFormat>
  <Paragraphs>329</Paragraphs>
  <Slides>22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맑은 고딕</vt:lpstr>
      <vt:lpstr>Calibri</vt:lpstr>
      <vt:lpstr>Calibri Light</vt:lpstr>
      <vt:lpstr>Arial</vt:lpstr>
      <vt:lpstr>Arial</vt:lpstr>
      <vt:lpstr>Office Theme</vt:lpstr>
      <vt:lpstr>Hadoop MapReduce</vt:lpstr>
      <vt:lpstr>References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 of MapReduce</vt:lpstr>
      <vt:lpstr>Objectives</vt:lpstr>
      <vt:lpstr>Three Categories</vt:lpstr>
      <vt:lpstr>Inappropriate Configuration</vt:lpstr>
      <vt:lpstr>Large Intermediate Results</vt:lpstr>
      <vt:lpstr>Hot Keys</vt:lpstr>
      <vt:lpstr>Operation test environments</vt:lpstr>
      <vt:lpstr>Single node Operation test</vt:lpstr>
      <vt:lpstr>Fully-distributed Operation test</vt:lpstr>
      <vt:lpstr>Future work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(컴퓨터공학부)최윤승</cp:lastModifiedBy>
  <cp:revision>192</cp:revision>
  <dcterms:created xsi:type="dcterms:W3CDTF">2015-07-31T05:45:57Z</dcterms:created>
  <dcterms:modified xsi:type="dcterms:W3CDTF">2015-08-10T17:04:02Z</dcterms:modified>
</cp:coreProperties>
</file>